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68" r:id="rId2"/>
    <p:sldId id="265" r:id="rId3"/>
    <p:sldId id="291" r:id="rId4"/>
    <p:sldId id="286" r:id="rId5"/>
    <p:sldId id="293" r:id="rId6"/>
    <p:sldId id="282" r:id="rId7"/>
    <p:sldId id="283" r:id="rId8"/>
    <p:sldId id="285" r:id="rId9"/>
    <p:sldId id="294" r:id="rId10"/>
    <p:sldId id="287" r:id="rId11"/>
    <p:sldId id="288" r:id="rId12"/>
    <p:sldId id="276" r:id="rId13"/>
    <p:sldId id="267" r:id="rId14"/>
    <p:sldId id="277" r:id="rId15"/>
    <p:sldId id="336" r:id="rId16"/>
    <p:sldId id="292" r:id="rId17"/>
    <p:sldId id="290" r:id="rId18"/>
    <p:sldId id="280" r:id="rId19"/>
    <p:sldId id="257" r:id="rId20"/>
    <p:sldId id="266" r:id="rId21"/>
    <p:sldId id="274" r:id="rId22"/>
    <p:sldId id="278" r:id="rId23"/>
    <p:sldId id="342" r:id="rId24"/>
    <p:sldId id="275" r:id="rId25"/>
    <p:sldId id="355" r:id="rId26"/>
    <p:sldId id="334" r:id="rId27"/>
    <p:sldId id="281" r:id="rId28"/>
    <p:sldId id="279" r:id="rId29"/>
    <p:sldId id="338" r:id="rId30"/>
    <p:sldId id="273" r:id="rId31"/>
    <p:sldId id="349" r:id="rId32"/>
    <p:sldId id="332" r:id="rId33"/>
    <p:sldId id="301" r:id="rId34"/>
    <p:sldId id="302" r:id="rId35"/>
    <p:sldId id="297" r:id="rId36"/>
    <p:sldId id="298" r:id="rId37"/>
    <p:sldId id="344" r:id="rId38"/>
    <p:sldId id="307" r:id="rId39"/>
    <p:sldId id="314" r:id="rId40"/>
    <p:sldId id="308" r:id="rId41"/>
    <p:sldId id="304" r:id="rId42"/>
    <p:sldId id="309" r:id="rId43"/>
    <p:sldId id="319" r:id="rId44"/>
    <p:sldId id="312" r:id="rId45"/>
    <p:sldId id="343" r:id="rId46"/>
    <p:sldId id="345" r:id="rId47"/>
    <p:sldId id="339" r:id="rId48"/>
    <p:sldId id="347" r:id="rId49"/>
    <p:sldId id="311" r:id="rId50"/>
    <p:sldId id="352" r:id="rId51"/>
    <p:sldId id="318" r:id="rId52"/>
    <p:sldId id="346" r:id="rId53"/>
    <p:sldId id="321" r:id="rId54"/>
    <p:sldId id="323" r:id="rId55"/>
    <p:sldId id="324" r:id="rId56"/>
    <p:sldId id="328" r:id="rId57"/>
    <p:sldId id="327" r:id="rId58"/>
    <p:sldId id="329" r:id="rId59"/>
    <p:sldId id="330" r:id="rId60"/>
    <p:sldId id="313" r:id="rId61"/>
    <p:sldId id="354" r:id="rId6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0000"/>
    <a:srgbClr val="FFE885"/>
    <a:srgbClr val="F4DD7C"/>
    <a:srgbClr val="FFFFFF"/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1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67A907-D3ED-EE47-9396-E9402AF9161E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C6B104-74D4-0C4E-99BA-8E3DBE0DE01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399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6B5E9B-F824-164D-988A-ECAB78CDEAC9}" type="slidenum">
              <a:rPr lang="it-IT" sz="1200"/>
              <a:pPr eaLnBrk="1" hangingPunct="1"/>
              <a:t>21</a:t>
            </a:fld>
            <a:endParaRPr 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D26961-0DBE-424F-AA1B-2C5F641E71A4}" type="slidenum">
              <a:rPr lang="it-IT" sz="1200"/>
              <a:pPr eaLnBrk="1" hangingPunct="1"/>
              <a:t>22</a:t>
            </a:fld>
            <a:endParaRPr 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C65269-20BB-1F4E-9D17-9DEE900E3575}" type="slidenum">
              <a:rPr lang="it-IT" sz="1200"/>
              <a:pPr eaLnBrk="1" hangingPunct="1"/>
              <a:t>24</a:t>
            </a:fld>
            <a:endParaRPr lang="it-I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4CFDED-F952-C846-ACB1-100D1D46BEDA}" type="slidenum">
              <a:rPr lang="it-IT" sz="1200"/>
              <a:pPr eaLnBrk="1" hangingPunct="1"/>
              <a:t>25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81DEF5-CDE4-6C49-82DC-146F6648ED85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13937-8745-B149-8A64-B76435A48311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375980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493A3F-B4D4-C448-9607-72FCA826D38F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B0DFD-D5A5-F547-8CF3-B535F7BF2D2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806714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A8D326-17D8-114A-8A53-11AB9D5E0321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8B565-5002-7449-B33F-333F3229768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475519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A64B7-0D3C-A44A-9DC7-B3BB692AD998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DD7E4-03DF-874F-8071-2375B8465A29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508048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B4995-F9E8-804C-94B5-D7D84697E4E5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AD78F-FAB1-FA41-9A12-9FB4598AD649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738011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E466BB-C194-F748-A3FD-19DC30B50E2A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3A253-AC68-0246-86F0-CECA1C85960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700729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D2D162-1058-F44E-9522-62DB343CBF1D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D09D3-4144-964C-82E2-42F4AE724A1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814938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BA59D-D1D7-7F4A-8645-C3F28EB70504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CBB42-4BA2-7243-9CD9-A0006360A7E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056438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F073AA-248F-C74B-82CA-9DCF7997A1E9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E71F2-0C03-8B4E-A134-D933413F68A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843005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B74785-2D1F-FC4D-8356-CFD8D86A588D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D5FF3-B4B8-0D47-943D-88A25BE4BDB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811417"/>
      </p:ext>
    </p:extLst>
  </p:cSld>
  <p:clrMapOvr>
    <a:masterClrMapping/>
  </p:clrMapOvr>
  <p:transition xmlns:p14="http://schemas.microsoft.com/office/powerpoint/2010/main"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3B041E-3D5F-1A43-9C9D-5B9E973008F2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27F01-515E-0046-8D79-65D401A2670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17081"/>
      </p:ext>
    </p:extLst>
  </p:cSld>
  <p:clrMapOvr>
    <a:masterClrMapping/>
  </p:clrMapOvr>
  <p:transition xmlns:p14="http://schemas.microsoft.com/office/powerpoint/2010/main"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fld id="{6B65CEA3-AC5C-2149-B5B2-E908728ED1EE}" type="datetime1">
              <a:rPr lang="it-IT"/>
              <a:pPr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fld id="{01499775-05A1-FB4E-8BB8-6AA0E4003EB0}" type="slidenum">
              <a:rPr lang="it-IT"/>
              <a:pPr/>
              <a:t>‹n.›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xmlns:p14="http://schemas.microsoft.com/office/powerpoint/2010/main" spd="med" advClick="0"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.gif"/><Relationship Id="rId6" Type="http://schemas.openxmlformats.org/officeDocument/2006/relationships/image" Target="../media/image3.png"/><Relationship Id="rId1" Type="http://schemas.microsoft.com/office/2007/relationships/media" Target="file://localhost/Users/romualdabalini/Desktop/CauseSanti/2.Madre%20Gesuina/Presentazioni%20Gesuina/Musica%20per%20M.Gesuina/Gioia%20dell'Anima.mp3" TargetMode="External"/><Relationship Id="rId2" Type="http://schemas.openxmlformats.org/officeDocument/2006/relationships/audio" Target="file://localhost/Users/romualdabalini/Desktop/CauseSanti/2.Madre%20Gesuina/Presentazioni%20Gesuina/Musica%20per%20M.Gesuina/Gioia%20dell'Anima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25.jpeg"/><Relationship Id="rId6" Type="http://schemas.openxmlformats.org/officeDocument/2006/relationships/image" Target="../media/image3.png"/><Relationship Id="rId1" Type="http://schemas.microsoft.com/office/2007/relationships/media" Target="file://localhost/Users/romualdabalini/Desktop/CauseSanti/2.Madre%20Gesuina/Presentazioni%20Gesuina/Musica%20per%20M.Gesuina/Andrea%20Bocelli%20-%20Con%20Te%20Partiro%CC%80.mp3" TargetMode="External"/><Relationship Id="rId2" Type="http://schemas.openxmlformats.org/officeDocument/2006/relationships/audio" Target="file://localhost/Users/romualdabalini/Desktop/CauseSanti/2.Madre%20Gesuina/Presentazioni%20Gesuina/Musica%20per%20M.Gesuina/Andrea%20Bocelli%20-%20Con%20Te%20Partiro%CC%80.mp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jpeg"/><Relationship Id="rId6" Type="http://schemas.openxmlformats.org/officeDocument/2006/relationships/image" Target="../media/image33.jpeg"/><Relationship Id="rId7" Type="http://schemas.openxmlformats.org/officeDocument/2006/relationships/image" Target="../media/image3.png"/><Relationship Id="rId1" Type="http://schemas.microsoft.com/office/2007/relationships/media" Target="file://localhost/Users/romualdabalini/Desktop/CauseSanti/2.Madre%20Gesuina/Presentazioni%20Gesuina/Musica%20per%20M.Gesuina/I%20Colori%20dell'Amore.mp3" TargetMode="External"/><Relationship Id="rId2" Type="http://schemas.openxmlformats.org/officeDocument/2006/relationships/audio" Target="file://localhost/Users/romualdabalini/Desktop/CauseSanti/2.Madre%20Gesuina/Presentazioni%20Gesuina/Musica%20per%20M.Gesuina/I%20Colori%20dell'Amore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47.jpeg"/><Relationship Id="rId6" Type="http://schemas.openxmlformats.org/officeDocument/2006/relationships/image" Target="../media/image3.png"/><Relationship Id="rId1" Type="http://schemas.microsoft.com/office/2007/relationships/media" Target="file://localhost/Users/romualdabalini/Desktop/CauseSanti/2.Madre%20Gesuina/Presentazioni%20Gesuina/Musica%20per%20M.Gesuina/I%20Colori%20dell'Amore.mp3" TargetMode="External"/><Relationship Id="rId2" Type="http://schemas.openxmlformats.org/officeDocument/2006/relationships/audio" Target="file://localhost/Users/romualdabalini/Desktop/CauseSanti/2.Madre%20Gesuina/Presentazioni%20Gesuina/Musica%20per%20M.Gesuina/I%20Colori%20dell'Amore.mp3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84.jpeg"/><Relationship Id="rId6" Type="http://schemas.openxmlformats.org/officeDocument/2006/relationships/image" Target="../media/image3.png"/><Relationship Id="rId1" Type="http://schemas.microsoft.com/office/2007/relationships/media" Target="file://localhost/Users/romualdabalini/Desktop/CauseSanti/2.Madre%20Gesuina/Presentazioni%20Gesuina/Musica%20per%20M.Gesuina/Tenerezza_Divina.mp3" TargetMode="External"/><Relationship Id="rId2" Type="http://schemas.openxmlformats.org/officeDocument/2006/relationships/audio" Target="file://localhost/Users/romualdabalini/Desktop/CauseSanti/2.Madre%20Gesuina/Presentazioni%20Gesuina/Musica%20per%20M.Gesuina/Tenerezza_Divina.mp3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ensajes\ElMendigo\Closeb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33375"/>
            <a:ext cx="42513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2555875" y="908050"/>
            <a:ext cx="36004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SV" sz="3600" b="1">
                <a:latin typeface="Comic Sans MS" charset="0"/>
                <a:cs typeface="Comic Sans MS" charset="0"/>
              </a:rPr>
              <a:t>Il Libro </a:t>
            </a:r>
          </a:p>
          <a:p>
            <a:pPr algn="ctr">
              <a:spcBef>
                <a:spcPct val="50000"/>
              </a:spcBef>
            </a:pPr>
            <a:r>
              <a:rPr lang="es-SV" sz="3600" b="1">
                <a:latin typeface="Comic Sans MS" charset="0"/>
                <a:cs typeface="Comic Sans MS" charset="0"/>
              </a:rPr>
              <a:t>della Vita</a:t>
            </a:r>
          </a:p>
          <a:p>
            <a:pPr algn="ctr">
              <a:spcBef>
                <a:spcPct val="50000"/>
              </a:spcBef>
            </a:pPr>
            <a:r>
              <a:rPr lang="es-SV" sz="3600" b="1">
                <a:latin typeface="Comic Sans MS" charset="0"/>
                <a:cs typeface="Comic Sans MS" charset="0"/>
              </a:rPr>
              <a:t>di</a:t>
            </a:r>
          </a:p>
          <a:p>
            <a:pPr algn="ctr">
              <a:spcBef>
                <a:spcPct val="50000"/>
              </a:spcBef>
            </a:pPr>
            <a:r>
              <a:rPr lang="es-SV" sz="3600" b="1">
                <a:latin typeface="Comic Sans MS" charset="0"/>
                <a:cs typeface="Comic Sans MS" charset="0"/>
              </a:rPr>
              <a:t>Madre Gesuina</a:t>
            </a:r>
            <a:endParaRPr lang="es-ES" sz="3600" b="1">
              <a:latin typeface="Comic Sans MS" charset="0"/>
              <a:cs typeface="Comic Sans MS" charset="0"/>
            </a:endParaRPr>
          </a:p>
        </p:txBody>
      </p:sp>
      <p:pic>
        <p:nvPicPr>
          <p:cNvPr id="3" name="Picture 8" descr="C:\Imágenes gif\Corazones\Corazón que lat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11207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Gioia dell'Anim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9" showWhenStopped="0">
                <p:cTn id="44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Gesuinas 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/>
          <a:stretch>
            <a:fillRect/>
          </a:stretch>
        </p:blipFill>
        <p:spPr bwMode="auto">
          <a:xfrm>
            <a:off x="1403350" y="981075"/>
            <a:ext cx="29083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asellaDiTesto 6"/>
          <p:cNvSpPr txBox="1">
            <a:spLocks noChangeArrowheads="1"/>
          </p:cNvSpPr>
          <p:nvPr/>
        </p:nvSpPr>
        <p:spPr bwMode="auto">
          <a:xfrm>
            <a:off x="4787900" y="1341438"/>
            <a:ext cx="325437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Nel 1891,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muore papà Gio Antonio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 soli 40 anni per insolazione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e mamma Margherita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rimane sola con 9 figli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ancora piccoli.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Nina va ad abitare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da nonna Caterina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 Ca' Zanni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e poi a Ceradello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per lavorare nei poderi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dei signori Bassanelli.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GesuinaS 019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 r="13622" b="11888"/>
          <a:stretch>
            <a:fillRect/>
          </a:stretch>
        </p:blipFill>
        <p:spPr bwMode="auto">
          <a:xfrm>
            <a:off x="1403350" y="1052513"/>
            <a:ext cx="309562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GesuinaS 0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14325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CasellaDiTesto 5"/>
          <p:cNvSpPr txBox="1">
            <a:spLocks noChangeArrowheads="1"/>
          </p:cNvSpPr>
          <p:nvPr/>
        </p:nvSpPr>
        <p:spPr bwMode="auto">
          <a:xfrm>
            <a:off x="1295400" y="3505200"/>
            <a:ext cx="31019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È forse Nina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questa contadinella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fotografata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 fine Ottocento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proprio al Ceradello?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GesuinaS 070c.jpg"/>
          <p:cNvPicPr>
            <a:picLocks noChangeAspect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17728" b="5734"/>
          <a:stretch>
            <a:fillRect/>
          </a:stretch>
        </p:blipFill>
        <p:spPr bwMode="auto">
          <a:xfrm>
            <a:off x="1258888" y="1341438"/>
            <a:ext cx="29559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CasellaDiTesto 3"/>
          <p:cNvSpPr txBox="1">
            <a:spLocks noChangeArrowheads="1"/>
          </p:cNvSpPr>
          <p:nvPr/>
        </p:nvSpPr>
        <p:spPr bwMode="auto">
          <a:xfrm>
            <a:off x="4716463" y="2852738"/>
            <a:ext cx="325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Don Angelo Asperti intuisce che Nina è una ragazza speciale e la guida in un intenso cammino di santità.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GesuinaS 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6975"/>
            <a:ext cx="2643187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CasellaDiTesto 3"/>
          <p:cNvSpPr txBox="1">
            <a:spLocks noChangeArrowheads="1"/>
          </p:cNvSpPr>
          <p:nvPr/>
        </p:nvSpPr>
        <p:spPr bwMode="auto">
          <a:xfrm>
            <a:off x="1295400" y="1828800"/>
            <a:ext cx="3352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Il 2 febbraio 1894,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davanti a questo altare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della chiesa di Premolo,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Maria Domenica,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con il permesso del Parroco,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fa voto di verginità.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Ha 12 anni.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Non ritirerà mai più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per un istante la sua offerta.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 descr="GesuinaS 07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9821" r="56548" b="14751"/>
          <a:stretch>
            <a:fillRect/>
          </a:stretch>
        </p:blipFill>
        <p:spPr bwMode="auto">
          <a:xfrm>
            <a:off x="5076825" y="1484313"/>
            <a:ext cx="25558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CasellaDiTesto 3"/>
          <p:cNvSpPr txBox="1">
            <a:spLocks noChangeArrowheads="1"/>
          </p:cNvSpPr>
          <p:nvPr/>
        </p:nvSpPr>
        <p:spPr bwMode="auto">
          <a:xfrm>
            <a:off x="1403350" y="1989138"/>
            <a:ext cx="32543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1897: Nina ha 15 anni.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Muore la nonna Caterina.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Diventa parroco di Premolo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don Giacomo Torri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fino al 1918.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Sarà una importante guida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spirituale per la giovane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in ricerca vocazionale.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GesuinaS 18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99392B"/>
              </a:clrFrom>
              <a:clrTo>
                <a:srgbClr val="9939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5641" r="15051" b="5836"/>
          <a:stretch>
            <a:fillRect/>
          </a:stretch>
        </p:blipFill>
        <p:spPr bwMode="auto">
          <a:xfrm>
            <a:off x="4787900" y="1052513"/>
            <a:ext cx="27670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3"/>
          <p:cNvSpPr txBox="1">
            <a:spLocks noChangeArrowheads="1"/>
          </p:cNvSpPr>
          <p:nvPr/>
        </p:nvSpPr>
        <p:spPr bwMode="auto">
          <a:xfrm>
            <a:off x="1219200" y="1676400"/>
            <a:ext cx="325437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Don Giacomo dona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alla sua figlia spirituale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"La preghiera di una giovane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che vuol farsi santa".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«Dolcissimo mio Gesù...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per la vostra misericordia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fatemi santa!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... fatemi santa!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... fatemi santa!</a:t>
            </a:r>
          </a:p>
        </p:txBody>
      </p:sp>
      <p:pic>
        <p:nvPicPr>
          <p:cNvPr id="28677" name="Andrea Bocelli - Con Te Partirò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28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audio>
          </p:childTnLst>
        </p:cTn>
      </p:par>
    </p:tnLst>
    <p:bldLst>
      <p:bldP spid="286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GesuinaS 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"/>
          <a:stretch>
            <a:fillRect/>
          </a:stretch>
        </p:blipFill>
        <p:spPr bwMode="auto">
          <a:xfrm>
            <a:off x="4859338" y="1125538"/>
            <a:ext cx="29956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ttangolo 5"/>
          <p:cNvSpPr>
            <a:spLocks noChangeArrowheads="1"/>
          </p:cNvSpPr>
          <p:nvPr/>
        </p:nvSpPr>
        <p:spPr bwMode="auto">
          <a:xfrm>
            <a:off x="1331913" y="1412875"/>
            <a:ext cx="31686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 18 anni Nina torna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con la mamma a Ca' Lulì.</a:t>
            </a:r>
          </a:p>
          <a:p>
            <a:endParaRPr lang="en-US">
              <a:solidFill>
                <a:srgbClr val="800000"/>
              </a:solidFill>
              <a:latin typeface="Comic Sans MS Bold" charset="0"/>
            </a:endParaRP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Il Parroco la nomina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superiora delle Figlie di Maria.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modello di preghiera e sacrificio per le amiche.</a:t>
            </a:r>
          </a:p>
        </p:txBody>
      </p:sp>
      <p:sp>
        <p:nvSpPr>
          <p:cNvPr id="29701" name="Rettangolo 6"/>
          <p:cNvSpPr>
            <a:spLocks noChangeArrowheads="1"/>
          </p:cNvSpPr>
          <p:nvPr/>
        </p:nvSpPr>
        <p:spPr bwMode="auto">
          <a:xfrm>
            <a:off x="4800600" y="3962400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Ogni mattina dopo la Messa, scende con le operaie a Ponte Nossa nello Stabilimento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tessile De Angeli Frua.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GesuinaS 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312737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GesuinaS 019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96975"/>
            <a:ext cx="32448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ttangolo 6"/>
          <p:cNvSpPr>
            <a:spLocks noChangeArrowheads="1"/>
          </p:cNvSpPr>
          <p:nvPr/>
        </p:nvSpPr>
        <p:spPr bwMode="auto">
          <a:xfrm>
            <a:off x="1219200" y="3962400"/>
            <a:ext cx="3200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scelta dalla dirigenza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come maestra di lavoro.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Un giovanotto di Premolo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la corteggia, ma Nina manda in fumo l'idillio.</a:t>
            </a:r>
          </a:p>
        </p:txBody>
      </p:sp>
      <p:sp>
        <p:nvSpPr>
          <p:cNvPr id="30726" name="Rettangolo 7"/>
          <p:cNvSpPr>
            <a:spLocks noChangeArrowheads="1"/>
          </p:cNvSpPr>
          <p:nvPr/>
        </p:nvSpPr>
        <p:spPr bwMode="auto">
          <a:xfrm>
            <a:off x="4787900" y="3933825"/>
            <a:ext cx="3429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Nel convitto operaio della fabbrica conosce le Suore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Orsoline e nell'aprile del 1903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entra nel noviziato di Gandino.</a:t>
            </a:r>
          </a:p>
        </p:txBody>
      </p:sp>
      <p:sp>
        <p:nvSpPr>
          <p:cNvPr id="9" name="Ovale 8"/>
          <p:cNvSpPr/>
          <p:nvPr/>
        </p:nvSpPr>
        <p:spPr>
          <a:xfrm>
            <a:off x="6732588" y="2060575"/>
            <a:ext cx="990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07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GesuinaS 046.jpg"/>
          <p:cNvPicPr>
            <a:picLocks noChangeAspect="1"/>
          </p:cNvPicPr>
          <p:nvPr/>
        </p:nvPicPr>
        <p:blipFill>
          <a:blip r:embed="rId3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"/>
          <a:stretch>
            <a:fillRect/>
          </a:stretch>
        </p:blipFill>
        <p:spPr bwMode="auto">
          <a:xfrm>
            <a:off x="1331913" y="1125538"/>
            <a:ext cx="29876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ttangolo 3"/>
          <p:cNvSpPr>
            <a:spLocks noChangeArrowheads="1"/>
          </p:cNvSpPr>
          <p:nvPr/>
        </p:nvSpPr>
        <p:spPr bwMode="auto">
          <a:xfrm>
            <a:off x="4724400" y="2438400"/>
            <a:ext cx="3200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Nina lascia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mamma Margherita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il fratello maggiore Daniele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 la sorella Sofia,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che rimarranno celibi,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gli altri fratelli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 sorelle sposati.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GesuinaS 060.jpg"/>
          <p:cNvPicPr>
            <a:picLocks noChangeAspect="1"/>
          </p:cNvPicPr>
          <p:nvPr/>
        </p:nvPicPr>
        <p:blipFill>
          <a:blip r:embed="rId3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/>
          <a:stretch>
            <a:fillRect/>
          </a:stretch>
        </p:blipFill>
        <p:spPr bwMode="auto">
          <a:xfrm>
            <a:off x="1476375" y="1041400"/>
            <a:ext cx="6192838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ttangolo 3"/>
          <p:cNvSpPr>
            <a:spLocks noChangeArrowheads="1"/>
          </p:cNvSpPr>
          <p:nvPr/>
        </p:nvSpPr>
        <p:spPr bwMode="auto">
          <a:xfrm>
            <a:off x="1908175" y="5229225"/>
            <a:ext cx="56165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 Bold" charset="0"/>
              </a:rPr>
              <a:t>Il fratello Romano si sposerà ed avrà 10 figli.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GesuinaS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3406"/>
          <a:stretch>
            <a:fillRect/>
          </a:stretch>
        </p:blipFill>
        <p:spPr bwMode="auto">
          <a:xfrm>
            <a:off x="1331913" y="1196975"/>
            <a:ext cx="301148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4859338" y="1916113"/>
            <a:ext cx="2736850" cy="3241675"/>
          </a:xfrm>
          <a:custGeom>
            <a:avLst/>
            <a:gdLst>
              <a:gd name="T0" fmla="*/ 1376027 w 21600"/>
              <a:gd name="T1" fmla="*/ 328220 h 21600"/>
              <a:gd name="T2" fmla="*/ 370995 w 21600"/>
              <a:gd name="T3" fmla="*/ 1620838 h 21600"/>
              <a:gd name="T4" fmla="*/ 1376027 w 21600"/>
              <a:gd name="T5" fmla="*/ 3241675 h 21600"/>
              <a:gd name="T6" fmla="*/ 2365855 w 21600"/>
              <a:gd name="T7" fmla="*/ 1620838 h 21600"/>
              <a:gd name="T8" fmla="*/ 3 60000 65536"/>
              <a:gd name="T9" fmla="*/ 2 60000 65536"/>
              <a:gd name="T10" fmla="*/ 1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64163" y="234950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219700" y="2276475"/>
            <a:ext cx="208915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omic Sans MS" charset="0"/>
                <a:cs typeface="Comic Sans MS" charset="0"/>
              </a:rPr>
              <a:t>Puro amore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omic Sans MS" charset="0"/>
                <a:cs typeface="Comic Sans MS" charset="0"/>
              </a:rPr>
              <a:t>=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omic Sans MS" charset="0"/>
                <a:cs typeface="Comic Sans MS" charset="0"/>
              </a:rPr>
              <a:t>Puro patire</a:t>
            </a:r>
            <a:endParaRPr lang="it-IT" sz="28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GesuinaS 0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r="4482"/>
          <a:stretch>
            <a:fillRect/>
          </a:stretch>
        </p:blipFill>
        <p:spPr bwMode="auto">
          <a:xfrm>
            <a:off x="4859338" y="1052513"/>
            <a:ext cx="2808287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GesuinaS 0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5"/>
          <a:stretch>
            <a:fillRect/>
          </a:stretch>
        </p:blipFill>
        <p:spPr bwMode="auto">
          <a:xfrm>
            <a:off x="1331913" y="981075"/>
            <a:ext cx="292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ttangolo 4"/>
          <p:cNvSpPr>
            <a:spLocks noChangeArrowheads="1"/>
          </p:cNvSpPr>
          <p:nvPr/>
        </p:nvSpPr>
        <p:spPr bwMode="auto">
          <a:xfrm>
            <a:off x="4953000" y="5029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Suor Aldina (1912-1985)</a:t>
            </a:r>
          </a:p>
        </p:txBody>
      </p:sp>
      <p:sp>
        <p:nvSpPr>
          <p:cNvPr id="33798" name="Rettangolo 6"/>
          <p:cNvSpPr>
            <a:spLocks noChangeArrowheads="1"/>
          </p:cNvSpPr>
          <p:nvPr/>
        </p:nvSpPr>
        <p:spPr bwMode="auto">
          <a:xfrm>
            <a:off x="1619250" y="4797425"/>
            <a:ext cx="2808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Tra i figli di Romano: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don Antonio (1906-1945)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magine 3" descr="chiostropiccolafo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/>
          <a:stretch>
            <a:fillRect/>
          </a:stretch>
        </p:blipFill>
        <p:spPr bwMode="auto">
          <a:xfrm>
            <a:off x="1258888" y="981075"/>
            <a:ext cx="6781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ttangolo 4"/>
          <p:cNvSpPr>
            <a:spLocks noChangeArrowheads="1"/>
          </p:cNvSpPr>
          <p:nvPr/>
        </p:nvSpPr>
        <p:spPr bwMode="auto">
          <a:xfrm>
            <a:off x="1371600" y="1066800"/>
            <a:ext cx="678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latin typeface="Comic Sans MS Bold" charset="0"/>
              </a:rPr>
              <a:t>Gandino nel 1903 era casa madre e noviziato delle Orsoline </a:t>
            </a:r>
          </a:p>
        </p:txBody>
      </p:sp>
      <p:pic>
        <p:nvPicPr>
          <p:cNvPr id="34821" name="I Colori dell'Amor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4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3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1"/>
                </p:tgtEl>
              </p:cMediaNode>
            </p:audio>
          </p:childTnLst>
        </p:cTn>
      </p:par>
    </p:tnLst>
    <p:bldLst>
      <p:bldP spid="348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GesuinaS 067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EDFD8"/>
              </a:clrFrom>
              <a:clrTo>
                <a:srgbClr val="EEDF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r="4471" b="3235"/>
          <a:stretch>
            <a:fillRect/>
          </a:stretch>
        </p:blipFill>
        <p:spPr bwMode="auto">
          <a:xfrm>
            <a:off x="1476375" y="1412875"/>
            <a:ext cx="28892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ttangolo 3"/>
          <p:cNvSpPr>
            <a:spLocks noChangeArrowheads="1"/>
          </p:cNvSpPr>
          <p:nvPr/>
        </p:nvSpPr>
        <p:spPr bwMode="auto">
          <a:xfrm>
            <a:off x="4800600" y="1981200"/>
            <a:ext cx="3124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Nel dicembre del 1902, pochi mesi prima di Nina,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era entrata nel noviziato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di Gandino l'amica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Serafina Bassanelli,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figlia dei suoi padroni al Ceradello.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Prese il nome di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Suor Rosaria.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86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GesuinaS 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 t="5049" r="2835" b="20393"/>
          <a:stretch>
            <a:fillRect/>
          </a:stretch>
        </p:blipFill>
        <p:spPr bwMode="auto">
          <a:xfrm>
            <a:off x="4716463" y="1773238"/>
            <a:ext cx="30575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GesuinaS 1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4745" r="12714" b="14868"/>
          <a:stretch>
            <a:fillRect/>
          </a:stretch>
        </p:blipFill>
        <p:spPr bwMode="auto">
          <a:xfrm>
            <a:off x="1331913" y="1196975"/>
            <a:ext cx="302418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ttangolo 3"/>
          <p:cNvSpPr>
            <a:spLocks noChangeArrowheads="1"/>
          </p:cNvSpPr>
          <p:nvPr/>
        </p:nvSpPr>
        <p:spPr bwMode="auto">
          <a:xfrm>
            <a:off x="1331913" y="3429000"/>
            <a:ext cx="302418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Il 21 ottobre 1904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Nina diventa novizia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con il nome di suor Gesuina.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Il 21 marzo 1906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emette la prima Professione religiosa.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 descr="GesuinaS 0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11513" r="2420" b="13509"/>
          <a:stretch>
            <a:fillRect/>
          </a:stretch>
        </p:blipFill>
        <p:spPr bwMode="auto">
          <a:xfrm>
            <a:off x="1258888" y="981075"/>
            <a:ext cx="65897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ttangolo 6"/>
          <p:cNvSpPr>
            <a:spLocks noChangeArrowheads="1"/>
          </p:cNvSpPr>
          <p:nvPr/>
        </p:nvSpPr>
        <p:spPr bwMode="auto">
          <a:xfrm>
            <a:off x="1676400" y="4648200"/>
            <a:ext cx="5791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Suor Gesuina ha 25 anni quando diventa superiora 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direttrice dell'orfanotrofio femminile di Gandino.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Le bambine la sentono madre amorevole e sono felici.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6EE"/>
              </a:clrFrom>
              <a:clrTo>
                <a:srgbClr val="EBE6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magine 3" descr="16.0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DF3D1"/>
              </a:clrFrom>
              <a:clrTo>
                <a:srgbClr val="FDF3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1420812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magine 4" descr="18.0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6F0F7"/>
              </a:clrFrom>
              <a:clrTo>
                <a:srgbClr val="F6F0F7">
                  <a:alpha val="0"/>
                </a:srgbClr>
              </a:clrTo>
            </a:clrChange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3240087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ttangolo 6"/>
          <p:cNvSpPr>
            <a:spLocks noChangeArrowheads="1"/>
          </p:cNvSpPr>
          <p:nvPr/>
        </p:nvSpPr>
        <p:spPr bwMode="auto">
          <a:xfrm>
            <a:off x="2743200" y="1295400"/>
            <a:ext cx="18288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Dopo la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Professione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perpetua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nel 1912,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suor Gesuina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sarà Maestra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di oltre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100 novizie,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fino al 1926.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Prega: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"Da mihi animas!".</a:t>
            </a:r>
          </a:p>
        </p:txBody>
      </p:sp>
      <p:sp>
        <p:nvSpPr>
          <p:cNvPr id="41990" name="Rettangolo 6"/>
          <p:cNvSpPr>
            <a:spLocks noChangeArrowheads="1"/>
          </p:cNvSpPr>
          <p:nvPr/>
        </p:nvSpPr>
        <p:spPr bwMode="auto">
          <a:xfrm>
            <a:off x="4724400" y="3810000"/>
            <a:ext cx="31242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Scrissero le novizie: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"Era tutto cuore, solo cuore... era soltanto mamma".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La sua parola era luce calda, il suo esempio trascinava.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419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GesuinaS 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0735" b="7597"/>
          <a:stretch>
            <a:fillRect/>
          </a:stretch>
        </p:blipFill>
        <p:spPr bwMode="auto">
          <a:xfrm>
            <a:off x="1600200" y="914400"/>
            <a:ext cx="59912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ttangolo 6"/>
          <p:cNvSpPr>
            <a:spLocks noChangeArrowheads="1"/>
          </p:cNvSpPr>
          <p:nvPr/>
        </p:nvSpPr>
        <p:spPr bwMode="auto">
          <a:xfrm>
            <a:off x="1524000" y="4800600"/>
            <a:ext cx="640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Suor Gesuina ha frequentato solo la 3ª elementare, ma legge, riflette, prega, invoca con forza la Sapienza.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Le novizie sentono che le sue parole vengono dallo Spirito.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magine 2" descr="_DS00199 co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32004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magine 4" descr="_DS00245 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6480" r="4878" b="14143"/>
          <a:stretch>
            <a:fillRect/>
          </a:stretch>
        </p:blipFill>
        <p:spPr bwMode="auto">
          <a:xfrm>
            <a:off x="1258888" y="1052513"/>
            <a:ext cx="324961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ttangolo 6"/>
          <p:cNvSpPr>
            <a:spLocks noChangeArrowheads="1"/>
          </p:cNvSpPr>
          <p:nvPr/>
        </p:nvSpPr>
        <p:spPr bwMode="auto">
          <a:xfrm>
            <a:off x="4648200" y="3200400"/>
            <a:ext cx="3733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Madre  Gesuina usava frequentemente il cilicio (sopra)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 sinistra: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strumenti di penitenza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usati dalle suore Orsoline,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oggi esposti al museo di Gandino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GesuinaS 0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 b="3125"/>
          <a:stretch>
            <a:fillRect/>
          </a:stretch>
        </p:blipFill>
        <p:spPr bwMode="auto">
          <a:xfrm>
            <a:off x="4787900" y="1196975"/>
            <a:ext cx="30083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ttangolo 6"/>
          <p:cNvSpPr>
            <a:spLocks noChangeArrowheads="1"/>
          </p:cNvSpPr>
          <p:nvPr/>
        </p:nvSpPr>
        <p:spPr bwMode="auto">
          <a:xfrm>
            <a:off x="1219200" y="1905000"/>
            <a:ext cx="3124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Suor Gesuina è anche molto sensibile agli affetti familiari.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Scrive una lettera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solo a Natale e Pasqua,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 prega ogni giorno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per loro, convinta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che questo è il dono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 il conforto più bello.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GesuinaS 18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72B1C"/>
              </a:clrFrom>
              <a:clrTo>
                <a:srgbClr val="872B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9888" b="2449"/>
          <a:stretch>
            <a:fillRect/>
          </a:stretch>
        </p:blipFill>
        <p:spPr bwMode="auto">
          <a:xfrm>
            <a:off x="1547813" y="1125538"/>
            <a:ext cx="28940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ttangolo 6"/>
          <p:cNvSpPr>
            <a:spLocks noChangeArrowheads="1"/>
          </p:cNvSpPr>
          <p:nvPr/>
        </p:nvSpPr>
        <p:spPr bwMode="auto">
          <a:xfrm>
            <a:off x="4800600" y="1524000"/>
            <a:ext cx="31242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Per Daniele e Sofia,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 fratelli non sposati,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ha una particolare attenzione.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« nello spirito sempre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mi siete presenti...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Come si ricordano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le feste di Natale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passate tutti insieme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attorno al focolare domestico colla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povera mamma...»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GesuinaS 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141663"/>
            <a:ext cx="29559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sellaDiTesto 4"/>
          <p:cNvSpPr txBox="1">
            <a:spLocks noChangeArrowheads="1"/>
          </p:cNvSpPr>
          <p:nvPr/>
        </p:nvSpPr>
        <p:spPr bwMode="auto">
          <a:xfrm>
            <a:off x="1331913" y="981075"/>
            <a:ext cx="2865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Madre Gesuina nacque 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 Premolo (Bergamo),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il 18 febbraio 1882.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Il paese contava 600 abitanti, suddivisi in varie contrade.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</p:txBody>
      </p:sp>
      <p:pic>
        <p:nvPicPr>
          <p:cNvPr id="6" name="Picture 6" descr="GesuinaS 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0"/>
          <a:stretch>
            <a:fillRect/>
          </a:stretch>
        </p:blipFill>
        <p:spPr bwMode="auto">
          <a:xfrm>
            <a:off x="4859338" y="908050"/>
            <a:ext cx="295275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CasellaDiTesto 6"/>
          <p:cNvSpPr txBox="1">
            <a:spLocks noChangeArrowheads="1"/>
          </p:cNvSpPr>
          <p:nvPr/>
        </p:nvSpPr>
        <p:spPr bwMode="auto">
          <a:xfrm>
            <a:off x="4572000" y="5157788"/>
            <a:ext cx="3254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Premolo alla fine dell'800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</p:txBody>
      </p:sp>
      <p:pic>
        <p:nvPicPr>
          <p:cNvPr id="8" name="Picture 6" descr="GesuinaS 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t="18163" r="14606" b="16937"/>
          <a:stretch>
            <a:fillRect/>
          </a:stretch>
        </p:blipFill>
        <p:spPr bwMode="auto">
          <a:xfrm>
            <a:off x="4859338" y="2924175"/>
            <a:ext cx="29527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 descr="GesuinaS 0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3048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ttangolo 6"/>
          <p:cNvSpPr>
            <a:spLocks noChangeArrowheads="1"/>
          </p:cNvSpPr>
          <p:nvPr/>
        </p:nvSpPr>
        <p:spPr bwMode="auto">
          <a:xfrm>
            <a:off x="1295400" y="4191000"/>
            <a:ext cx="312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1923: Suor Gesuina si trasferisce con le novizie nella nuova casa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in via Masone a Bergamo.</a:t>
            </a:r>
          </a:p>
        </p:txBody>
      </p:sp>
      <p:sp>
        <p:nvSpPr>
          <p:cNvPr id="48133" name="Rettangolo 6"/>
          <p:cNvSpPr>
            <a:spLocks noChangeArrowheads="1"/>
          </p:cNvSpPr>
          <p:nvPr/>
        </p:nvSpPr>
        <p:spPr bwMode="auto">
          <a:xfrm>
            <a:off x="4800600" y="3932238"/>
            <a:ext cx="3124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1926: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Consigliera generale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1927: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Vicaria generale per 12 anni</a:t>
            </a:r>
          </a:p>
        </p:txBody>
      </p:sp>
      <p:pic>
        <p:nvPicPr>
          <p:cNvPr id="7" name="Picture 3" descr="GesuinaS 1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5254" r="4193" b="6746"/>
          <a:stretch>
            <a:fillRect/>
          </a:stretch>
        </p:blipFill>
        <p:spPr bwMode="auto">
          <a:xfrm>
            <a:off x="4800600" y="1371600"/>
            <a:ext cx="31718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GesuinaS 2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7" b="9531"/>
          <a:stretch>
            <a:fillRect/>
          </a:stretch>
        </p:blipFill>
        <p:spPr bwMode="auto">
          <a:xfrm>
            <a:off x="1476375" y="1125538"/>
            <a:ext cx="29511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ttangolo 6"/>
          <p:cNvSpPr>
            <a:spLocks noChangeArrowheads="1"/>
          </p:cNvSpPr>
          <p:nvPr/>
        </p:nvSpPr>
        <p:spPr bwMode="auto">
          <a:xfrm>
            <a:off x="4800600" y="1600200"/>
            <a:ext cx="31242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Da Vicaria si prende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cura della suore,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della casa,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dei gerani...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"Vivere nascosta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con Cristo in Dio".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"Non sono più io che vivo...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Cristo vive in me".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L'umile quotidiano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il la sua scorciatoia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verso la santità.</a:t>
            </a:r>
          </a:p>
        </p:txBody>
      </p:sp>
      <p:pic>
        <p:nvPicPr>
          <p:cNvPr id="49157" name="I Colori dell'Amor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9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491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3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7"/>
                </p:tgtEl>
              </p:cMediaNode>
            </p:audio>
          </p:childTnLst>
        </p:cTn>
      </p:par>
    </p:tnLst>
    <p:bldLst>
      <p:bldP spid="491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GesuinaS 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31686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ttangolo 6"/>
          <p:cNvSpPr>
            <a:spLocks noChangeArrowheads="1"/>
          </p:cNvSpPr>
          <p:nvPr/>
        </p:nvSpPr>
        <p:spPr bwMode="auto">
          <a:xfrm>
            <a:off x="5029200" y="2035175"/>
            <a:ext cx="31242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In questa camera da letto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Madre Gesuina riposa,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 soprattutto prega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 fa penitenza,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per partecipare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alla Passione di Cristo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 collaborare alla salvezza del mondo.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convinta che questo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il suo apostolato vero.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GesuinaS 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3024188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GesuinaS 0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8145" r="4684" b="7355"/>
          <a:stretch>
            <a:fillRect/>
          </a:stretch>
        </p:blipFill>
        <p:spPr bwMode="auto">
          <a:xfrm>
            <a:off x="4716463" y="1341438"/>
            <a:ext cx="28797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ttangolo 4"/>
          <p:cNvSpPr>
            <a:spLocks noChangeArrowheads="1"/>
          </p:cNvSpPr>
          <p:nvPr/>
        </p:nvSpPr>
        <p:spPr bwMode="auto">
          <a:xfrm>
            <a:off x="1143000" y="3810000"/>
            <a:ext cx="4114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1939: Madre Gesuina è eletta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Superiora generale.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Si sente sconvolta, incapace,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 si affida totalmente al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Signore e per 12 anni è una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vera guida spirituale dell'istituto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  <p:pic>
        <p:nvPicPr>
          <p:cNvPr id="6" name="Picture 3" descr="GesuinaS 20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8F0E5"/>
              </a:clrFrom>
              <a:clrTo>
                <a:srgbClr val="F8F0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2982" r="9181" b="4810"/>
          <a:stretch>
            <a:fillRect/>
          </a:stretch>
        </p:blipFill>
        <p:spPr bwMode="auto">
          <a:xfrm>
            <a:off x="1547813" y="908050"/>
            <a:ext cx="2314575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GesuinaS 0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" r="4222"/>
          <a:stretch>
            <a:fillRect/>
          </a:stretch>
        </p:blipFill>
        <p:spPr bwMode="auto">
          <a:xfrm>
            <a:off x="1403350" y="2276475"/>
            <a:ext cx="302418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ttangolo 3"/>
          <p:cNvSpPr>
            <a:spLocks noChangeArrowheads="1"/>
          </p:cNvSpPr>
          <p:nvPr/>
        </p:nvSpPr>
        <p:spPr bwMode="auto">
          <a:xfrm>
            <a:off x="4572000" y="2286000"/>
            <a:ext cx="3352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Alunni ed educande della casa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generalizia le vogliono bene,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ricordano le sue dolci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esortazioni alla preghiera,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il suo sorriso quasi timido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 incoraggiante.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GesuinaS 0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t="8437"/>
          <a:stretch>
            <a:fillRect/>
          </a:stretch>
        </p:blipFill>
        <p:spPr bwMode="auto">
          <a:xfrm>
            <a:off x="1331913" y="1484313"/>
            <a:ext cx="302418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ttangolo 3"/>
          <p:cNvSpPr>
            <a:spLocks noChangeArrowheads="1"/>
          </p:cNvSpPr>
          <p:nvPr/>
        </p:nvSpPr>
        <p:spPr bwMode="auto">
          <a:xfrm>
            <a:off x="1371600" y="3657600"/>
            <a:ext cx="3124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Dal dicembre 1951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al febbraio successivo,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Madre Gesuina fa visita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alle suore in Eritrea: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un bel gruppo di missionarie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"piene di zelo ardente".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  <p:pic>
        <p:nvPicPr>
          <p:cNvPr id="5" name="Picture 3" descr="GesuinaS 0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7968" r="1929" b="-3328"/>
          <a:stretch>
            <a:fillRect/>
          </a:stretch>
        </p:blipFill>
        <p:spPr bwMode="auto">
          <a:xfrm>
            <a:off x="4643438" y="3429000"/>
            <a:ext cx="3240087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>
            <a:off x="5364163" y="4365625"/>
            <a:ext cx="1371600" cy="762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noFill/>
            </a:endParaRPr>
          </a:p>
        </p:txBody>
      </p:sp>
      <p:sp>
        <p:nvSpPr>
          <p:cNvPr id="53255" name="Rettangolo 6"/>
          <p:cNvSpPr>
            <a:spLocks noChangeArrowheads="1"/>
          </p:cNvSpPr>
          <p:nvPr/>
        </p:nvSpPr>
        <p:spPr bwMode="auto">
          <a:xfrm>
            <a:off x="4800600" y="1417638"/>
            <a:ext cx="312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stata invitata ad Asmara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dal Vescovo Cappuccino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Mons. Luigi Marinoni,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suo confessore per 10 anni.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lui che ha reso possibile l'apertura della missione in Eritrea nel 1938.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34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6" grpId="0" animBg="1"/>
      <p:bldP spid="532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esuinaS 0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2"/>
          <a:stretch>
            <a:fillRect/>
          </a:stretch>
        </p:blipFill>
        <p:spPr bwMode="auto">
          <a:xfrm>
            <a:off x="1403350" y="908050"/>
            <a:ext cx="640873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ttangolo 6"/>
          <p:cNvSpPr>
            <a:spLocks noChangeArrowheads="1"/>
          </p:cNvSpPr>
          <p:nvPr/>
        </p:nvSpPr>
        <p:spPr bwMode="auto">
          <a:xfrm>
            <a:off x="1476375" y="5013325"/>
            <a:ext cx="66246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Da questa visita di Madre Gesuina, le missionarie non operano solo in città, ma andranno nei villaggi lontani, tra i più poveri.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GesuinaS 2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r="5283"/>
          <a:stretch>
            <a:fillRect/>
          </a:stretch>
        </p:blipFill>
        <p:spPr bwMode="auto">
          <a:xfrm>
            <a:off x="1295400" y="1371600"/>
            <a:ext cx="32766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ttangolo 3"/>
          <p:cNvSpPr>
            <a:spLocks noChangeArrowheads="1"/>
          </p:cNvSpPr>
          <p:nvPr/>
        </p:nvSpPr>
        <p:spPr bwMode="auto">
          <a:xfrm>
            <a:off x="4800600" y="2209800"/>
            <a:ext cx="31242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1952: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Madre Dositea Bottani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eletta Superiora generale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e Madre Gesuina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sarà la sua Vicaria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fino al 1963.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La loro profonda comunione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dà sicurezza e slancio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all'istituto in profondo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rinnovamento, anche 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nella divisa.</a:t>
            </a: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  <a:p>
            <a:endParaRPr lang="it-IT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GesuinaS 0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3339" r="6151" b="2448"/>
          <a:stretch>
            <a:fillRect/>
          </a:stretch>
        </p:blipFill>
        <p:spPr bwMode="auto">
          <a:xfrm>
            <a:off x="1331913" y="1268413"/>
            <a:ext cx="30956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GesuinaS 1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2037"/>
          <a:stretch>
            <a:fillRect/>
          </a:stretch>
        </p:blipFill>
        <p:spPr bwMode="auto">
          <a:xfrm>
            <a:off x="4859338" y="1268413"/>
            <a:ext cx="281146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ttangolo 5"/>
          <p:cNvSpPr>
            <a:spLocks noChangeArrowheads="1"/>
          </p:cNvSpPr>
          <p:nvPr/>
        </p:nvSpPr>
        <p:spPr bwMode="auto">
          <a:xfrm>
            <a:off x="1295400" y="3886200"/>
            <a:ext cx="3200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Nel nuovo Consiglio generale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la parola di Madre Gesuina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è apprezzata, perché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lei ricorda sempre con la sua vita quello che più conta:</a:t>
            </a:r>
          </a:p>
          <a:p>
            <a:r>
              <a:rPr lang="it-IT">
                <a:solidFill>
                  <a:srgbClr val="800000"/>
                </a:solidFill>
                <a:latin typeface="Comic Sans MS Bold" charset="0"/>
              </a:rPr>
              <a:t>l'unione con Dio.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ttangolo 3"/>
          <p:cNvSpPr>
            <a:spLocks noChangeArrowheads="1"/>
          </p:cNvSpPr>
          <p:nvPr/>
        </p:nvSpPr>
        <p:spPr bwMode="auto">
          <a:xfrm>
            <a:off x="1295400" y="1371600"/>
            <a:ext cx="3200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/>
              <a:t>﻿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Vivete unite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a Gesù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e non temete.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Lavorate,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pregate,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tacete: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è la vocazione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dei santi.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Non perdete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un minuto di tempo,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la vita fugge,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ci avviciniamo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all'eternità...</a:t>
            </a:r>
          </a:p>
        </p:txBody>
      </p:sp>
      <p:pic>
        <p:nvPicPr>
          <p:cNvPr id="5" name="Picture 4" descr="GesuinaS 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4213" r="14207" b="17119"/>
          <a:stretch>
            <a:fillRect/>
          </a:stretch>
        </p:blipFill>
        <p:spPr bwMode="auto">
          <a:xfrm>
            <a:off x="4724400" y="1524000"/>
            <a:ext cx="30813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GesuinaS 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29829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asellaDiTesto 4"/>
          <p:cNvSpPr txBox="1">
            <a:spLocks noChangeArrowheads="1"/>
          </p:cNvSpPr>
          <p:nvPr/>
        </p:nvSpPr>
        <p:spPr bwMode="auto">
          <a:xfrm>
            <a:off x="1219200" y="3352800"/>
            <a:ext cx="32543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Lo stesso giorno della nascita, la piccola è portata al fonte battesimale nella chiesa parrocchiale di S. Andrea apostolo, di cui è parroco don Angelo Asperti.</a:t>
            </a:r>
          </a:p>
        </p:txBody>
      </p:sp>
      <p:pic>
        <p:nvPicPr>
          <p:cNvPr id="16389" name="Immagine 6" descr="Ch.p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63900"/>
            <a:ext cx="302418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CasellaDiTesto 4"/>
          <p:cNvSpPr txBox="1">
            <a:spLocks noChangeArrowheads="1"/>
          </p:cNvSpPr>
          <p:nvPr/>
        </p:nvSpPr>
        <p:spPr bwMode="auto">
          <a:xfrm>
            <a:off x="4648200" y="1524000"/>
            <a:ext cx="3254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Le viene dato il nome di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Maria Domenica Rosalia.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In casa la chiamano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semplicemente "Nina".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539162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GesuinaS 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4636" b="10289"/>
          <a:stretch>
            <a:fillRect/>
          </a:stretch>
        </p:blipFill>
        <p:spPr bwMode="auto">
          <a:xfrm>
            <a:off x="1143000" y="838200"/>
            <a:ext cx="309721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GesuinaS 1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4797" r="6299" b="2399"/>
          <a:stretch>
            <a:fillRect/>
          </a:stretch>
        </p:blipFill>
        <p:spPr bwMode="auto">
          <a:xfrm>
            <a:off x="4876800" y="898525"/>
            <a:ext cx="27432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ttangolo 4"/>
          <p:cNvSpPr>
            <a:spLocks noChangeArrowheads="1"/>
          </p:cNvSpPr>
          <p:nvPr/>
        </p:nvSpPr>
        <p:spPr bwMode="auto">
          <a:xfrm>
            <a:off x="1331913" y="3357563"/>
            <a:ext cx="302418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﻿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Abbiamo bisogno, prima di diffonderci con gli altri,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di conversare amichevolmente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con Dio, dal quale ci sentiamo amate...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GesuinaS 0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7813"/>
          <a:stretch>
            <a:fillRect/>
          </a:stretch>
        </p:blipFill>
        <p:spPr bwMode="auto">
          <a:xfrm>
            <a:off x="1403350" y="1125538"/>
            <a:ext cx="304323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ttangolo 3"/>
          <p:cNvSpPr>
            <a:spLocks noChangeArrowheads="1"/>
          </p:cNvSpPr>
          <p:nvPr/>
        </p:nvSpPr>
        <p:spPr bwMode="auto">
          <a:xfrm>
            <a:off x="4800600" y="1981200"/>
            <a:ext cx="335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Se non attingiamo,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nell'intimità con Gesù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le parole di vita,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Dio non parla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per bocca nostra 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e la parola rimane sterile.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GesuinaS 1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4167" r="14742" b="2820"/>
          <a:stretch>
            <a:fillRect/>
          </a:stretch>
        </p:blipFill>
        <p:spPr bwMode="auto">
          <a:xfrm>
            <a:off x="4787900" y="1268413"/>
            <a:ext cx="2784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GesuinaS 105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8EBDB"/>
              </a:clrFrom>
              <a:clrTo>
                <a:srgbClr val="F8EB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6522" r="13809" b="2174"/>
          <a:stretch>
            <a:fillRect/>
          </a:stretch>
        </p:blipFill>
        <p:spPr bwMode="auto">
          <a:xfrm>
            <a:off x="1619250" y="1196975"/>
            <a:ext cx="2317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ttangolo 4"/>
          <p:cNvSpPr>
            <a:spLocks noChangeArrowheads="1"/>
          </p:cNvSpPr>
          <p:nvPr/>
        </p:nvSpPr>
        <p:spPr bwMode="auto">
          <a:xfrm>
            <a:off x="1187450" y="4005263"/>
            <a:ext cx="3352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Amare, tacere, soffrire...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questa è la virtù dei santi.</a:t>
            </a:r>
          </a:p>
          <a:p>
            <a:endParaRPr lang="it-IT">
              <a:solidFill>
                <a:srgbClr val="800000"/>
              </a:solidFill>
              <a:latin typeface="Comic Sans MS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Puro amore, puro patire.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71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GesuinaS 1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 b="7552"/>
          <a:stretch>
            <a:fillRect/>
          </a:stretch>
        </p:blipFill>
        <p:spPr bwMode="auto">
          <a:xfrm>
            <a:off x="4859338" y="1557338"/>
            <a:ext cx="32131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 descr="GesuinaS 1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17638" r="3807"/>
          <a:stretch>
            <a:fillRect/>
          </a:stretch>
        </p:blipFill>
        <p:spPr bwMode="auto">
          <a:xfrm>
            <a:off x="1476375" y="1557338"/>
            <a:ext cx="30718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ttangolo 4"/>
          <p:cNvSpPr>
            <a:spLocks noChangeArrowheads="1"/>
          </p:cNvSpPr>
          <p:nvPr/>
        </p:nvSpPr>
        <p:spPr bwMode="auto">
          <a:xfrm>
            <a:off x="1908175" y="5715000"/>
            <a:ext cx="624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A Villa d'Adda, anziana tra gli anziani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GesuinaS 1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28606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esuinaS 2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19614" r="13058" b="3831"/>
          <a:stretch>
            <a:fillRect/>
          </a:stretch>
        </p:blipFill>
        <p:spPr bwMode="auto">
          <a:xfrm>
            <a:off x="5029200" y="1371600"/>
            <a:ext cx="28305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ttangolo 5"/>
          <p:cNvSpPr>
            <a:spLocks noChangeArrowheads="1"/>
          </p:cNvSpPr>
          <p:nvPr/>
        </p:nvSpPr>
        <p:spPr bwMode="auto">
          <a:xfrm>
            <a:off x="1692275" y="5445125"/>
            <a:ext cx="646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A Bergamo con M. Dositea e con le nipoti di Premolo.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GesuinaS 1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9622" r="14259" b="19722"/>
          <a:stretch>
            <a:fillRect/>
          </a:stretch>
        </p:blipFill>
        <p:spPr bwMode="auto">
          <a:xfrm>
            <a:off x="4787900" y="1268413"/>
            <a:ext cx="29749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ttangolo 3"/>
          <p:cNvSpPr>
            <a:spLocks noChangeArrowheads="1"/>
          </p:cNvSpPr>
          <p:nvPr/>
        </p:nvSpPr>
        <p:spPr bwMode="auto">
          <a:xfrm>
            <a:off x="1143000" y="3048000"/>
            <a:ext cx="335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Lettera alla nipote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suor Maria Luigia Morandini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GesuinaS 1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1952" r="10458" b="12598"/>
          <a:stretch>
            <a:fillRect/>
          </a:stretch>
        </p:blipFill>
        <p:spPr bwMode="auto">
          <a:xfrm>
            <a:off x="1403350" y="1196975"/>
            <a:ext cx="30384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GesuinaS 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t="15549" r="13293" b="17093"/>
          <a:stretch>
            <a:fillRect/>
          </a:stretch>
        </p:blipFill>
        <p:spPr bwMode="auto">
          <a:xfrm>
            <a:off x="4716463" y="1196975"/>
            <a:ext cx="313213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GesuinaS 1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4237"/>
          <a:stretch>
            <a:fillRect/>
          </a:stretch>
        </p:blipFill>
        <p:spPr bwMode="auto">
          <a:xfrm>
            <a:off x="1447800" y="1143000"/>
            <a:ext cx="27162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ttangolo 3"/>
          <p:cNvSpPr>
            <a:spLocks noChangeArrowheads="1"/>
          </p:cNvSpPr>
          <p:nvPr/>
        </p:nvSpPr>
        <p:spPr bwMode="auto">
          <a:xfrm>
            <a:off x="1447800" y="54102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Con il card. Ottaviani</a:t>
            </a:r>
          </a:p>
        </p:txBody>
      </p:sp>
      <p:pic>
        <p:nvPicPr>
          <p:cNvPr id="6" name="Picture 6" descr="GesuinaS 06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3040" r="11778" b="1437"/>
          <a:stretch>
            <a:fillRect/>
          </a:stretch>
        </p:blipFill>
        <p:spPr bwMode="auto">
          <a:xfrm>
            <a:off x="4953000" y="1219200"/>
            <a:ext cx="27543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ttangolo 6"/>
          <p:cNvSpPr>
            <a:spLocks noChangeArrowheads="1"/>
          </p:cNvSpPr>
          <p:nvPr/>
        </p:nvSpPr>
        <p:spPr bwMode="auto">
          <a:xfrm>
            <a:off x="4932363" y="5445125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Con la nipote suor Aldina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esuinaS 199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15094" r="392" b="4366"/>
          <a:stretch>
            <a:fillRect/>
          </a:stretch>
        </p:blipFill>
        <p:spPr bwMode="auto">
          <a:xfrm>
            <a:off x="1258888" y="1196975"/>
            <a:ext cx="67405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ttangolo 6"/>
          <p:cNvSpPr>
            <a:spLocks noChangeArrowheads="1"/>
          </p:cNvSpPr>
          <p:nvPr/>
        </p:nvSpPr>
        <p:spPr bwMode="auto">
          <a:xfrm>
            <a:off x="1447800" y="5257800"/>
            <a:ext cx="617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800000"/>
                </a:solidFill>
                <a:latin typeface="Comic Sans MS" charset="0"/>
              </a:rPr>
              <a:t>Nella festa del 50° di Professione religiosa: 1956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GesuinaS 108.jpg"/>
          <p:cNvPicPr>
            <a:picLocks noChangeAspect="1"/>
          </p:cNvPicPr>
          <p:nvPr/>
        </p:nvPicPr>
        <p:blipFill>
          <a:blip r:embed="rId3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6592887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ttangolo 3"/>
          <p:cNvSpPr>
            <a:spLocks noChangeArrowheads="1"/>
          </p:cNvSpPr>
          <p:nvPr/>
        </p:nvSpPr>
        <p:spPr bwMode="auto">
          <a:xfrm>
            <a:off x="1447800" y="53340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Con le missionarie e le prime vocazioni di Eritrea a Bergamo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GesuinaS 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2981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DSC043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30797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CasellaDiTesto 4"/>
          <p:cNvSpPr txBox="1">
            <a:spLocks noChangeArrowheads="1"/>
          </p:cNvSpPr>
          <p:nvPr/>
        </p:nvSpPr>
        <p:spPr bwMode="auto">
          <a:xfrm>
            <a:off x="4859338" y="4508500"/>
            <a:ext cx="325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Comic Sans MS Bold" charset="0"/>
              </a:rPr>
              <a:t>Maria Domenica Rosalia,</a:t>
            </a:r>
          </a:p>
          <a:p>
            <a:pPr algn="ctr" eaLnBrk="1" hangingPunct="1"/>
            <a:r>
              <a:rPr lang="it-IT" sz="1800">
                <a:latin typeface="Comic Sans MS Bold" charset="0"/>
              </a:rPr>
              <a:t>io ti battezzo</a:t>
            </a:r>
          </a:p>
          <a:p>
            <a:pPr algn="ctr" eaLnBrk="1" hangingPunct="1"/>
            <a:r>
              <a:rPr lang="it-IT" sz="1800">
                <a:latin typeface="Comic Sans MS Bold" charset="0"/>
              </a:rPr>
              <a:t>nel nome del Padre...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 descr="GesuinaS 218"/>
          <p:cNvPicPr>
            <a:picLocks noChangeAspect="1" noChangeArrowheads="1"/>
          </p:cNvPicPr>
          <p:nvPr/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13881"/>
          <a:stretch>
            <a:fillRect/>
          </a:stretch>
        </p:blipFill>
        <p:spPr bwMode="auto">
          <a:xfrm>
            <a:off x="1187450" y="1196975"/>
            <a:ext cx="33051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esuinaS 194"/>
          <p:cNvPicPr>
            <a:picLocks noChangeAspect="1" noChangeArrowheads="1"/>
          </p:cNvPicPr>
          <p:nvPr/>
        </p:nvPicPr>
        <p:blipFill>
          <a:blip r:embed="rId4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/>
          <a:stretch>
            <a:fillRect/>
          </a:stretch>
        </p:blipFill>
        <p:spPr bwMode="auto">
          <a:xfrm>
            <a:off x="4613275" y="2762250"/>
            <a:ext cx="3387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ttangolo 6"/>
          <p:cNvSpPr>
            <a:spLocks noChangeArrowheads="1"/>
          </p:cNvSpPr>
          <p:nvPr/>
        </p:nvSpPr>
        <p:spPr bwMode="auto">
          <a:xfrm>
            <a:off x="1447800" y="4343400"/>
            <a:ext cx="312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Con suor Rachele 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suor Devota che la sorreggono nel chiostro di casa generalizia.</a:t>
            </a:r>
          </a:p>
        </p:txBody>
      </p:sp>
      <p:sp>
        <p:nvSpPr>
          <p:cNvPr id="68614" name="Rettangolo 7"/>
          <p:cNvSpPr>
            <a:spLocks noChangeArrowheads="1"/>
          </p:cNvSpPr>
          <p:nvPr/>
        </p:nvSpPr>
        <p:spPr bwMode="auto">
          <a:xfrm>
            <a:off x="4724400" y="1295400"/>
            <a:ext cx="335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In cucina accanto al paiolo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della polenta, per scaldarsi.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Le suore si sentono onorate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nel prendersi cura di lei.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/>
      <p:bldP spid="686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GesuinaS 1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28368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GesuinaS 1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283368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974725" y="1490663"/>
            <a:ext cx="3602946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Bergamo</a:t>
            </a:r>
          </a:p>
          <a:p>
            <a:pPr algn="ctr">
              <a:defRPr/>
            </a:pPr>
            <a:r>
              <a:rPr lang="it-IT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30 marzo 1963</a:t>
            </a:r>
          </a:p>
          <a:p>
            <a:pPr algn="ctr">
              <a:defRPr/>
            </a:pPr>
            <a:endParaRPr lang="it-IT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  <a:ea typeface="ＭＳ Ｐゴシック" charset="-128"/>
              <a:cs typeface="Arial Black"/>
            </a:endParaRPr>
          </a:p>
          <a:p>
            <a:pPr algn="ctr">
              <a:defRPr/>
            </a:pPr>
            <a:endParaRPr lang="it-IT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  <a:ea typeface="ＭＳ Ｐゴシック" charset="-128"/>
              <a:cs typeface="Arial Black"/>
            </a:endParaRPr>
          </a:p>
          <a:p>
            <a:pPr algn="ctr">
              <a:defRPr/>
            </a:pPr>
            <a:r>
              <a:rPr lang="it-IT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«Eccomi, Signore!»</a:t>
            </a:r>
          </a:p>
        </p:txBody>
      </p:sp>
      <p:pic>
        <p:nvPicPr>
          <p:cNvPr id="6" name="Picture 3" descr="GesuinaS 1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3046"/>
          <a:stretch>
            <a:fillRect/>
          </a:stretch>
        </p:blipFill>
        <p:spPr bwMode="auto">
          <a:xfrm>
            <a:off x="4648200" y="2133600"/>
            <a:ext cx="31940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42938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GesuinaS 1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3448"/>
          <a:stretch>
            <a:fillRect/>
          </a:stretch>
        </p:blipFill>
        <p:spPr bwMode="auto">
          <a:xfrm>
            <a:off x="1219200" y="1066800"/>
            <a:ext cx="6665913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593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GesuinaS 1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1640" b="3133"/>
          <a:stretch>
            <a:fillRect/>
          </a:stretch>
        </p:blipFill>
        <p:spPr bwMode="auto">
          <a:xfrm>
            <a:off x="1219200" y="1125538"/>
            <a:ext cx="67151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ttangolo 3"/>
          <p:cNvSpPr>
            <a:spLocks noChangeArrowheads="1"/>
          </p:cNvSpPr>
          <p:nvPr/>
        </p:nvSpPr>
        <p:spPr bwMode="auto">
          <a:xfrm>
            <a:off x="1524000" y="21336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800000"/>
                </a:solidFill>
                <a:latin typeface="Comic Sans MS" charset="0"/>
              </a:rPr>
              <a:t>Bergamo, 2 aprile 1963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GesuinaS 1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r="1645" b="2748"/>
          <a:stretch>
            <a:fillRect/>
          </a:stretch>
        </p:blipFill>
        <p:spPr bwMode="auto">
          <a:xfrm>
            <a:off x="1219200" y="1052513"/>
            <a:ext cx="6926263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ttangolo 3"/>
          <p:cNvSpPr>
            <a:spLocks noChangeArrowheads="1"/>
          </p:cNvSpPr>
          <p:nvPr/>
        </p:nvSpPr>
        <p:spPr bwMode="auto">
          <a:xfrm>
            <a:off x="2843213" y="1916113"/>
            <a:ext cx="441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800000"/>
                </a:solidFill>
                <a:latin typeface="Comic Sans MS" charset="0"/>
              </a:rPr>
              <a:t>Gandino, 2 aprile 1963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GesuinaS 1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b="1852"/>
          <a:stretch>
            <a:fillRect/>
          </a:stretch>
        </p:blipFill>
        <p:spPr bwMode="auto">
          <a:xfrm>
            <a:off x="1331913" y="1125538"/>
            <a:ext cx="3214687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ttangolo 4"/>
          <p:cNvSpPr>
            <a:spLocks noChangeArrowheads="1"/>
          </p:cNvSpPr>
          <p:nvPr/>
        </p:nvSpPr>
        <p:spPr bwMode="auto">
          <a:xfrm>
            <a:off x="4724400" y="2895600"/>
            <a:ext cx="335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Suore e orfane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al funerale di Madre Gesuina: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tante figlie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che si sono sentite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amate profondamente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da un cuore di madre...</a:t>
            </a:r>
          </a:p>
        </p:txBody>
      </p:sp>
      <p:sp>
        <p:nvSpPr>
          <p:cNvPr id="74757" name="Rettangolo 5"/>
          <p:cNvSpPr>
            <a:spLocks noChangeArrowheads="1"/>
          </p:cNvSpPr>
          <p:nvPr/>
        </p:nvSpPr>
        <p:spPr bwMode="auto">
          <a:xfrm>
            <a:off x="4724400" y="14478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800000"/>
                </a:solidFill>
                <a:latin typeface="Comic Sans MS" charset="0"/>
              </a:rPr>
              <a:t>Cimitero di Gandino,</a:t>
            </a:r>
          </a:p>
          <a:p>
            <a:r>
              <a:rPr lang="it-IT" sz="2400" b="1">
                <a:solidFill>
                  <a:srgbClr val="800000"/>
                </a:solidFill>
                <a:latin typeface="Comic Sans MS" charset="0"/>
              </a:rPr>
              <a:t>2 aprile 1963</a:t>
            </a:r>
          </a:p>
        </p:txBody>
      </p:sp>
      <p:pic>
        <p:nvPicPr>
          <p:cNvPr id="74758" name="Tenerezza_Divin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74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29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8"/>
                </p:tgtEl>
              </p:cMediaNode>
            </p:audio>
          </p:childTnLst>
        </p:cTn>
      </p:par>
    </p:tnLst>
    <p:bldLst>
      <p:bldP spid="74756" grpId="0"/>
      <p:bldP spid="7475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GesuinaS 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3928" b="1566"/>
          <a:stretch>
            <a:fillRect/>
          </a:stretch>
        </p:blipFill>
        <p:spPr bwMode="auto">
          <a:xfrm>
            <a:off x="1676400" y="1066800"/>
            <a:ext cx="59436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GesuinaS 1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18541" b="3368"/>
          <a:stretch>
            <a:fillRect/>
          </a:stretch>
        </p:blipFill>
        <p:spPr bwMode="auto">
          <a:xfrm>
            <a:off x="1371600" y="1066800"/>
            <a:ext cx="64770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GesuinaS 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" b="7594"/>
          <a:stretch>
            <a:fillRect/>
          </a:stretch>
        </p:blipFill>
        <p:spPr bwMode="auto">
          <a:xfrm>
            <a:off x="1295400" y="1143000"/>
            <a:ext cx="6600825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4313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GesuinaS 0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 r="16014" b="8339"/>
          <a:stretch>
            <a:fillRect/>
          </a:stretch>
        </p:blipFill>
        <p:spPr bwMode="auto">
          <a:xfrm>
            <a:off x="1619250" y="692150"/>
            <a:ext cx="2855913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asellaDiTesto 5"/>
          <p:cNvSpPr txBox="1">
            <a:spLocks noChangeArrowheads="1"/>
          </p:cNvSpPr>
          <p:nvPr/>
        </p:nvSpPr>
        <p:spPr bwMode="auto">
          <a:xfrm>
            <a:off x="5076825" y="1524000"/>
            <a:ext cx="3054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La famiglia Seghezzi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abita a Ca d'Lulì.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vive di lavoro, di sacrificio,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di fede nella Provvidenza.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È una vita dura,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con nove figli da sfamare.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4" descr="GesuinaS 1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3473" r="4784"/>
          <a:stretch>
            <a:fillRect/>
          </a:stretch>
        </p:blipFill>
        <p:spPr bwMode="auto">
          <a:xfrm>
            <a:off x="1403350" y="1052513"/>
            <a:ext cx="287813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ttangolo 5"/>
          <p:cNvSpPr>
            <a:spLocks noChangeArrowheads="1"/>
          </p:cNvSpPr>
          <p:nvPr/>
        </p:nvSpPr>
        <p:spPr bwMode="auto">
          <a:xfrm>
            <a:off x="4724400" y="2514600"/>
            <a:ext cx="3352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«Sempre con materna gioia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vi saluto»</a:t>
            </a:r>
          </a:p>
          <a:p>
            <a:endParaRPr lang="it-IT">
              <a:solidFill>
                <a:srgbClr val="800000"/>
              </a:solidFill>
              <a:latin typeface="Comic Sans MS" charset="0"/>
            </a:endParaRP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﻿«Buona Pasqua! Alleluja!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Vi saluta l'affezionatissima</a:t>
            </a:r>
          </a:p>
          <a:p>
            <a:r>
              <a:rPr lang="it-IT">
                <a:solidFill>
                  <a:srgbClr val="800000"/>
                </a:solidFill>
                <a:latin typeface="Comic Sans MS" charset="0"/>
              </a:rPr>
              <a:t>Sr Maria Gesuina Seghezzi» </a:t>
            </a:r>
          </a:p>
          <a:p>
            <a:endParaRPr lang="it-IT">
              <a:solidFill>
                <a:srgbClr val="8000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ensajes\ElMendigo\Closeb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49275"/>
            <a:ext cx="42513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6" descr="GesuinaS 1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773">
            <a:off x="3132138" y="765175"/>
            <a:ext cx="325596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076825" y="4941888"/>
            <a:ext cx="15843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sz="1800"/>
              <a:t>Sr. Melania </a:t>
            </a:r>
          </a:p>
          <a:p>
            <a:pPr eaLnBrk="1" hangingPunct="1">
              <a:lnSpc>
                <a:spcPts val="2200"/>
              </a:lnSpc>
            </a:pPr>
            <a:r>
              <a:rPr lang="en-US" sz="1800"/>
              <a:t>Sr. Redenta</a:t>
            </a:r>
          </a:p>
          <a:p>
            <a:pPr eaLnBrk="1" hangingPunct="1">
              <a:lnSpc>
                <a:spcPts val="2200"/>
              </a:lnSpc>
            </a:pPr>
            <a:r>
              <a:rPr lang="en-US" sz="1800"/>
              <a:t>Sr. Awalet</a:t>
            </a:r>
            <a:endParaRPr lang="it-IT" sz="1800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5724525" y="42926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by</a:t>
            </a:r>
            <a:endParaRPr lang="it-IT" sz="1800"/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/>
      <p:bldP spid="798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GesuinaS 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6329" b="13832"/>
          <a:stretch>
            <a:fillRect/>
          </a:stretch>
        </p:blipFill>
        <p:spPr bwMode="auto">
          <a:xfrm>
            <a:off x="1476375" y="1052513"/>
            <a:ext cx="282575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sellaDiTesto 4"/>
          <p:cNvSpPr txBox="1">
            <a:spLocks noChangeArrowheads="1"/>
          </p:cNvSpPr>
          <p:nvPr/>
        </p:nvSpPr>
        <p:spPr bwMode="auto">
          <a:xfrm>
            <a:off x="4953000" y="4724400"/>
            <a:ext cx="3254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I bambini imparano a ringraziare il Signore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per il pane di ogni giorno...</a:t>
            </a:r>
          </a:p>
        </p:txBody>
      </p:sp>
      <p:pic>
        <p:nvPicPr>
          <p:cNvPr id="6" name="Picture 6" descr="GesuinaS 0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9" r="-1010" b="3680"/>
          <a:stretch>
            <a:fillRect/>
          </a:stretch>
        </p:blipFill>
        <p:spPr bwMode="auto">
          <a:xfrm>
            <a:off x="4932363" y="1052513"/>
            <a:ext cx="2971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403350" y="4724400"/>
            <a:ext cx="2881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5A6378"/>
                  </a:outerShdw>
                </a:effectLst>
              </a:rPr>
              <a:t>Casa natale, ingresso</a:t>
            </a:r>
            <a:endParaRPr lang="it-IT" sz="2000" b="1">
              <a:effectLst>
                <a:outerShdw blurRad="38100" dist="38100" dir="2700000" algn="tl">
                  <a:srgbClr val="5A6378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204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GesuinaS 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03425"/>
            <a:ext cx="33083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4787900" y="2636838"/>
            <a:ext cx="325437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...crescono felici e socievoli,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giocano con quello che hanno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e si vogliono bene.</a:t>
            </a:r>
          </a:p>
          <a:p>
            <a:pPr eaLnBrk="1" hangingPunct="1"/>
            <a:endParaRPr lang="it-IT" sz="1800">
              <a:solidFill>
                <a:srgbClr val="800000"/>
              </a:solidFill>
              <a:latin typeface="Comic Sans MS Bold" charset="0"/>
            </a:endParaRP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La Nina avrà sempre grande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affetto per i due fratelli più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grandi, Daniele e Romano.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ensajes\ElMendigo\Openbk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GesuinaS 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6" t="16049" r="3714" b="8382"/>
          <a:stretch>
            <a:fillRect/>
          </a:stretch>
        </p:blipFill>
        <p:spPr bwMode="auto">
          <a:xfrm>
            <a:off x="1187450" y="1125538"/>
            <a:ext cx="316865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asellaDiTesto 6"/>
          <p:cNvSpPr txBox="1">
            <a:spLocks noChangeArrowheads="1"/>
          </p:cNvSpPr>
          <p:nvPr/>
        </p:nvSpPr>
        <p:spPr bwMode="auto">
          <a:xfrm>
            <a:off x="1219200" y="3429000"/>
            <a:ext cx="3352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A 6 anni frequenta la Scuola elementare di Premolo, che ha solo le prime tre classi.</a:t>
            </a:r>
          </a:p>
          <a:p>
            <a:pPr eaLnBrk="1" hangingPunct="1"/>
            <a:r>
              <a:rPr lang="it-IT" sz="1800">
                <a:solidFill>
                  <a:srgbClr val="800000"/>
                </a:solidFill>
                <a:latin typeface="Comic Sans MS Bold" charset="0"/>
              </a:rPr>
              <a:t>La maestra Angela, sua zia, dice che Nina è intelligente e brava e potrebbe proseguire gli studi... ma non è possibile.</a:t>
            </a:r>
          </a:p>
        </p:txBody>
      </p:sp>
      <p:pic>
        <p:nvPicPr>
          <p:cNvPr id="9" name="Picture 6" descr="GesuinaS 065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2E7E1"/>
              </a:clrFrom>
              <a:clrTo>
                <a:srgbClr val="F2E7E1">
                  <a:alpha val="0"/>
                </a:srgbClr>
              </a:clrTo>
            </a:clrChange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5090" r="4442" b="2968"/>
          <a:stretch>
            <a:fillRect/>
          </a:stretch>
        </p:blipFill>
        <p:spPr bwMode="auto">
          <a:xfrm>
            <a:off x="5029200" y="1143000"/>
            <a:ext cx="25193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theme/theme1.xml><?xml version="1.0" encoding="utf-8"?>
<a:theme xmlns:a="http://schemas.openxmlformats.org/drawingml/2006/main" name="Tema di Offic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1432</Words>
  <Application>Microsoft Macintosh PowerPoint</Application>
  <PresentationFormat>Presentazione su schermo (4:3)</PresentationFormat>
  <Paragraphs>320</Paragraphs>
  <Slides>61</Slides>
  <Notes>4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7" baseType="lpstr">
      <vt:lpstr>Arial</vt:lpstr>
      <vt:lpstr>ＭＳ Ｐゴシック</vt:lpstr>
      <vt:lpstr>Calibri</vt:lpstr>
      <vt:lpstr>Comic Sans MS</vt:lpstr>
      <vt:lpstr>Comic Sans MS Bold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libro de la vida</dc:title>
  <dc:creator>Lulu</dc:creator>
  <cp:lastModifiedBy>Romualda Balini</cp:lastModifiedBy>
  <cp:revision>165</cp:revision>
  <dcterms:created xsi:type="dcterms:W3CDTF">2011-03-30T04:23:46Z</dcterms:created>
  <dcterms:modified xsi:type="dcterms:W3CDTF">2016-04-11T09:58:14Z</dcterms:modified>
</cp:coreProperties>
</file>